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5" r:id="rId7"/>
    <p:sldId id="261" r:id="rId8"/>
    <p:sldId id="262" r:id="rId9"/>
    <p:sldId id="263" r:id="rId10"/>
    <p:sldId id="264" r:id="rId11"/>
  </p:sldIdLst>
  <p:sldSz cx="12192000" cy="6858000"/>
  <p:notesSz cx="6858000" cy="9144000"/>
  <p:defaultTextStyle>
    <a:defPPr>
      <a:defRPr lang="en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A95C64-D455-F080-B93C-4D694E8CD295}" v="69" dt="2020-04-15T11:31:34.669"/>
    <p1510:client id="{0F500643-F486-5C4C-55AC-ED3FD96CA6D3}" v="49" dt="2020-04-14T23:08:32.712"/>
    <p1510:client id="{13D706D0-0DB2-138D-161D-A38D3CA59020}" v="133" dt="2020-04-15T11:58:21.158"/>
    <p1510:client id="{14FC9E45-983D-81D1-A3B5-1272E2A9C969}" v="223" dt="2020-04-14T22:38:36.60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636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23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81257D-86C9-0147-84E1-EAD79BC0E8BE}" type="datetimeFigureOut">
              <a:rPr lang="en-CN" smtClean="0"/>
              <a:t>04/15/2020</a:t>
            </a:fld>
            <a:endParaRPr lang="en-C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F2606F-82F2-3040-A35D-D94553264ACB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3017283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F2606F-82F2-3040-A35D-D94553264ACB}" type="slidenum">
              <a:rPr lang="en-CN" smtClean="0"/>
              <a:t>1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2239177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E0347-92C7-6041-8395-E0A2095AA9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D04339-358F-5948-AC52-3E48FF5096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84A21A-95A3-1941-826F-046BE56CC6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B06B9-2F2C-C243-86CE-39DDD8FF3B4A}" type="datetimeFigureOut">
              <a:rPr lang="en-CN" smtClean="0"/>
              <a:t>04/15/2020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993824-9494-E140-B9B6-9C9313E2BC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86017E-3C6A-BA47-A59C-F7786AE4C8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A62F5-7718-9D45-895D-A4A4266E63F3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9118981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070B24-03BD-674A-8049-35CAD6221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8CA9114-2715-D84B-9BB3-75ADD1D2F1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5CB49D-2CED-3849-81AB-A5EBE5E940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B06B9-2F2C-C243-86CE-39DDD8FF3B4A}" type="datetimeFigureOut">
              <a:rPr lang="en-CN" smtClean="0"/>
              <a:t>04/15/2020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E9723A-1B6C-CC43-9B8D-4B68992E10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F130AC-956A-8B46-85CD-4F8F82F58F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A62F5-7718-9D45-895D-A4A4266E63F3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0738481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554C4A8-248D-384C-B40D-AC5CFD6627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44BBF46-7AD4-C24A-90E9-15D4BE059B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724B00-4316-B640-96CA-DCF8CE7C71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B06B9-2F2C-C243-86CE-39DDD8FF3B4A}" type="datetimeFigureOut">
              <a:rPr lang="en-CN" smtClean="0"/>
              <a:t>04/15/2020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8BA0A0-3A1C-6D46-9DE4-7EE39CB4BA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B92689-DD18-ED48-B32A-DB11942D1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A62F5-7718-9D45-895D-A4A4266E63F3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2170977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D9F62-66FD-C142-BAD9-37157FE75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A8BE7C-49D5-AF4A-8CB9-0945827249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D9EF-02DE-BC47-BBA3-21F4556827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B06B9-2F2C-C243-86CE-39DDD8FF3B4A}" type="datetimeFigureOut">
              <a:rPr lang="en-CN" smtClean="0"/>
              <a:t>04/15/2020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68532C-79B6-244B-B7FE-A6B69C6909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F73266-26CE-0249-BC43-55F8B35DE5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A62F5-7718-9D45-895D-A4A4266E63F3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1507147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F3F948-8550-0F44-9FE7-359C24892A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8A35A0-B74E-5045-A4CF-60F6957581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589087-E6A7-4146-93C6-075D84A8F3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B06B9-2F2C-C243-86CE-39DDD8FF3B4A}" type="datetimeFigureOut">
              <a:rPr lang="en-CN" smtClean="0"/>
              <a:t>04/15/2020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A57B01-D73B-9F4C-8A73-E93C0EC152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A5F032-320D-C647-A7DF-9A37C0BCB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A62F5-7718-9D45-895D-A4A4266E63F3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0063816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276E82-E4C7-F645-BC4A-62715E1B9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B21840-45A3-9545-AB1F-3B5A116D072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D0C3DF-DEF5-614E-B7A1-D84C5BFAA4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923F1A-38A0-BD43-89F9-124756265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B06B9-2F2C-C243-86CE-39DDD8FF3B4A}" type="datetimeFigureOut">
              <a:rPr lang="en-CN" smtClean="0"/>
              <a:t>04/15/2020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502CE4-9C91-5445-8ADA-E3E12B4DF5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7913FB-D9C5-B64D-8A14-C401643B5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A62F5-7718-9D45-895D-A4A4266E63F3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599691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F5D57A-DB1D-FF40-B480-7CB452A1AB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898764-E323-5840-9D8F-B2750F317A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1CC818-0ED5-BE48-9B3F-6D62C7AB52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0E6E57A-179E-784B-B2EE-51B534234D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DA8A1F8-A4E0-064F-BF17-E877332A4F2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6421D48-C144-6E48-AA9F-28C9D3C91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B06B9-2F2C-C243-86CE-39DDD8FF3B4A}" type="datetimeFigureOut">
              <a:rPr lang="en-CN" smtClean="0"/>
              <a:t>04/15/2020</a:t>
            </a:fld>
            <a:endParaRPr lang="en-C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CB94DF3-9ADA-7A4A-87F1-299082EB8B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1B14BC-2C07-894C-B430-51DF5E6AC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A62F5-7718-9D45-895D-A4A4266E63F3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8289976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EB7B8F-5707-F348-8DD6-9CB41FB22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F71C29-40FC-2A48-A7FA-3C01974A9E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B06B9-2F2C-C243-86CE-39DDD8FF3B4A}" type="datetimeFigureOut">
              <a:rPr lang="en-CN" smtClean="0"/>
              <a:t>04/15/2020</a:t>
            </a:fld>
            <a:endParaRPr lang="en-C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568E3E-6B59-4C46-B329-E9F708B59B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6B0C38-0E36-3C41-A696-9DE2C0DD35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A62F5-7718-9D45-895D-A4A4266E63F3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7838974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9CF538C-1C8D-1A4E-8018-2B09387938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B06B9-2F2C-C243-86CE-39DDD8FF3B4A}" type="datetimeFigureOut">
              <a:rPr lang="en-CN" smtClean="0"/>
              <a:t>04/15/2020</a:t>
            </a:fld>
            <a:endParaRPr lang="en-C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02376BE-0462-654C-BF6A-BA9391CE56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6D3433-545F-1C47-B3FC-D51C9520A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A62F5-7718-9D45-895D-A4A4266E63F3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2114690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AF977-6EE8-FA4E-8C8E-50CE886D45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DC488F-FA80-5348-9C2F-E2BA88362F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85B50D-65CB-564A-AE16-FC53E1FF34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A9C77C-7B16-CA41-B88B-95AC068207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B06B9-2F2C-C243-86CE-39DDD8FF3B4A}" type="datetimeFigureOut">
              <a:rPr lang="en-CN" smtClean="0"/>
              <a:t>04/15/2020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AB7D2B-753A-384F-B5D7-6C27BFC1CB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542C1A-C644-1D47-9F94-5E8A64D56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A62F5-7718-9D45-895D-A4A4266E63F3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61721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4B1894-A6EA-EC4D-96DF-8C0616D848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2D29773-B5A5-2E46-808F-D30E9CC497A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C3B27C-5FAC-574A-A099-7D7684832F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A83362-0C64-4842-8EBD-40BEB36935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B06B9-2F2C-C243-86CE-39DDD8FF3B4A}" type="datetimeFigureOut">
              <a:rPr lang="en-CN" smtClean="0"/>
              <a:t>04/15/2020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C9B57F-F325-254D-A63D-938380870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D118AD-9D5B-C447-9130-00B0A16850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A62F5-7718-9D45-895D-A4A4266E63F3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9458269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EF3E250-46EC-414D-B43B-AB0FA033FF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D892E7-7B93-BF4B-8C3D-C375070961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29C194-F51A-274B-866A-5E3887260C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AB06B9-2F2C-C243-86CE-39DDD8FF3B4A}" type="datetimeFigureOut">
              <a:rPr lang="en-CN" smtClean="0"/>
              <a:t>04/15/2020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028D46-FFB9-9746-BD98-D976B836C6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0CCCDB-2CCA-2949-84F9-D75F97220D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DA62F5-7718-9D45-895D-A4A4266E63F3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966407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6B193BD-BC4E-DF41-8091-8B1F52F883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935" b="1099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4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6B99CB-8D7D-9440-9016-601C8755E2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22021" y="3231931"/>
            <a:ext cx="3852041" cy="1834056"/>
          </a:xfrm>
        </p:spPr>
        <p:txBody>
          <a:bodyPr>
            <a:normAutofit/>
          </a:bodyPr>
          <a:lstStyle/>
          <a:p>
            <a:r>
              <a:rPr lang="en-US" altLang="zh-CN" sz="3400" dirty="0"/>
              <a:t>COVID-19</a:t>
            </a:r>
            <a:r>
              <a:rPr lang="zh-CN" altLang="en-US" sz="3400" dirty="0"/>
              <a:t> </a:t>
            </a:r>
            <a:r>
              <a:rPr lang="en-US" altLang="zh-CN" sz="3400" dirty="0"/>
              <a:t>Prediction</a:t>
            </a:r>
            <a:br>
              <a:rPr lang="en-US" altLang="zh-CN" sz="3400" dirty="0"/>
            </a:br>
            <a:r>
              <a:rPr lang="en-US" altLang="zh-CN" sz="3400" dirty="0"/>
              <a:t>by</a:t>
            </a:r>
            <a:r>
              <a:rPr lang="zh-CN" altLang="en-US" sz="3400" dirty="0"/>
              <a:t> </a:t>
            </a:r>
            <a:r>
              <a:rPr lang="en-US" altLang="zh-CN" sz="3400" dirty="0"/>
              <a:t>Big</a:t>
            </a:r>
            <a:r>
              <a:rPr lang="zh-CN" altLang="en-US" sz="3400" dirty="0"/>
              <a:t> </a:t>
            </a:r>
            <a:r>
              <a:rPr lang="en-US" altLang="zh-CN" sz="3400" dirty="0"/>
              <a:t>Data</a:t>
            </a:r>
            <a:endParaRPr lang="en-CN" sz="3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542A7B-6FE1-204D-8217-A73B89D7C8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82910" y="5242675"/>
            <a:ext cx="4330262" cy="683284"/>
          </a:xfrm>
        </p:spPr>
        <p:txBody>
          <a:bodyPr>
            <a:normAutofit/>
          </a:bodyPr>
          <a:lstStyle/>
          <a:p>
            <a:r>
              <a:rPr lang="en-US" altLang="zh-CN" sz="2000"/>
              <a:t>Team</a:t>
            </a:r>
            <a:r>
              <a:rPr lang="zh-CN" altLang="en-US" sz="2000"/>
              <a:t> </a:t>
            </a:r>
            <a:r>
              <a:rPr lang="en-US" altLang="zh-CN" sz="2000"/>
              <a:t>#1</a:t>
            </a:r>
            <a:br>
              <a:rPr lang="en-US" altLang="zh-CN" sz="2000"/>
            </a:br>
            <a:r>
              <a:rPr lang="en-US" altLang="zh-CN" sz="2000"/>
              <a:t>Chong</a:t>
            </a:r>
            <a:r>
              <a:rPr lang="zh-CN" altLang="en-US" sz="2000"/>
              <a:t> </a:t>
            </a:r>
            <a:r>
              <a:rPr lang="en-US" altLang="zh-CN" sz="2000"/>
              <a:t>Fan</a:t>
            </a:r>
            <a:r>
              <a:rPr lang="zh-CN" altLang="en-US" sz="2000"/>
              <a:t> </a:t>
            </a:r>
            <a:r>
              <a:rPr lang="en-US" altLang="zh-CN" sz="2000"/>
              <a:t>&amp;</a:t>
            </a:r>
            <a:r>
              <a:rPr lang="zh-CN" altLang="en-US" sz="2000"/>
              <a:t> </a:t>
            </a:r>
            <a:r>
              <a:rPr lang="en-US" altLang="zh-CN" sz="2000"/>
              <a:t>Shuyan</a:t>
            </a:r>
            <a:r>
              <a:rPr lang="zh-CN" altLang="en-US" sz="2000"/>
              <a:t> </a:t>
            </a:r>
            <a:r>
              <a:rPr lang="en-US" altLang="zh-CN" sz="2000"/>
              <a:t>Wang</a:t>
            </a:r>
            <a:endParaRPr lang="en-CN" sz="200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2059513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5189306-04D9-4982-9EBE-938B344A11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02C4642-2AB4-49A1-89D9-3E5C01E99D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-1872577" y="1372793"/>
            <a:ext cx="6135300" cy="5537781"/>
          </a:xfrm>
          <a:custGeom>
            <a:avLst/>
            <a:gdLst>
              <a:gd name="connsiteX0" fmla="*/ 0 w 6135300"/>
              <a:gd name="connsiteY0" fmla="*/ 0 h 5537781"/>
              <a:gd name="connsiteX1" fmla="*/ 6135300 w 6135300"/>
              <a:gd name="connsiteY1" fmla="*/ 0 h 5537781"/>
              <a:gd name="connsiteX2" fmla="*/ 6135300 w 6135300"/>
              <a:gd name="connsiteY2" fmla="*/ 3548931 h 5537781"/>
              <a:gd name="connsiteX3" fmla="*/ 4146451 w 6135300"/>
              <a:gd name="connsiteY3" fmla="*/ 5537781 h 5537781"/>
              <a:gd name="connsiteX4" fmla="*/ 0 w 6135300"/>
              <a:gd name="connsiteY4" fmla="*/ 1391331 h 5537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35300" h="5537781">
                <a:moveTo>
                  <a:pt x="0" y="0"/>
                </a:moveTo>
                <a:lnTo>
                  <a:pt x="6135300" y="0"/>
                </a:lnTo>
                <a:lnTo>
                  <a:pt x="6135300" y="3548931"/>
                </a:lnTo>
                <a:lnTo>
                  <a:pt x="4146451" y="5537781"/>
                </a:lnTo>
                <a:lnTo>
                  <a:pt x="0" y="1391331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2EAAEF9-78E9-4B67-93B4-CD09F75703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069931" y="-1536286"/>
            <a:ext cx="6135300" cy="6135298"/>
          </a:xfrm>
          <a:custGeom>
            <a:avLst/>
            <a:gdLst>
              <a:gd name="connsiteX0" fmla="*/ 0 w 6135300"/>
              <a:gd name="connsiteY0" fmla="*/ 3971712 h 6135298"/>
              <a:gd name="connsiteX1" fmla="*/ 3971712 w 6135300"/>
              <a:gd name="connsiteY1" fmla="*/ 0 h 6135298"/>
              <a:gd name="connsiteX2" fmla="*/ 6135300 w 6135300"/>
              <a:gd name="connsiteY2" fmla="*/ 0 h 6135298"/>
              <a:gd name="connsiteX3" fmla="*/ 6135300 w 6135300"/>
              <a:gd name="connsiteY3" fmla="*/ 6135298 h 6135298"/>
              <a:gd name="connsiteX4" fmla="*/ 0 w 6135300"/>
              <a:gd name="connsiteY4" fmla="*/ 6135298 h 6135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35300" h="6135298">
                <a:moveTo>
                  <a:pt x="0" y="3971712"/>
                </a:moveTo>
                <a:lnTo>
                  <a:pt x="3971712" y="0"/>
                </a:lnTo>
                <a:lnTo>
                  <a:pt x="6135300" y="0"/>
                </a:lnTo>
                <a:lnTo>
                  <a:pt x="6135300" y="6135298"/>
                </a:lnTo>
                <a:lnTo>
                  <a:pt x="0" y="6135298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2CE23D09-8BA3-4FEE-892D-ACE847DC08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050242" y="292975"/>
            <a:ext cx="5056735" cy="9206602"/>
          </a:xfrm>
          <a:custGeom>
            <a:avLst/>
            <a:gdLst>
              <a:gd name="connsiteX0" fmla="*/ 0 w 5053652"/>
              <a:gd name="connsiteY0" fmla="*/ 209273 h 9200989"/>
              <a:gd name="connsiteX1" fmla="*/ 209274 w 5053652"/>
              <a:gd name="connsiteY1" fmla="*/ 0 h 9200989"/>
              <a:gd name="connsiteX2" fmla="*/ 5053652 w 5053652"/>
              <a:gd name="connsiteY2" fmla="*/ 4844379 h 9200989"/>
              <a:gd name="connsiteX3" fmla="*/ 697042 w 5053652"/>
              <a:gd name="connsiteY3" fmla="*/ 9200989 h 9200989"/>
              <a:gd name="connsiteX4" fmla="*/ 0 w 5053652"/>
              <a:gd name="connsiteY4" fmla="*/ 9200989 h 9200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53652" h="9200989">
                <a:moveTo>
                  <a:pt x="0" y="209273"/>
                </a:moveTo>
                <a:lnTo>
                  <a:pt x="209274" y="0"/>
                </a:lnTo>
                <a:lnTo>
                  <a:pt x="5053652" y="4844379"/>
                </a:lnTo>
                <a:lnTo>
                  <a:pt x="697042" y="9200989"/>
                </a:lnTo>
                <a:lnTo>
                  <a:pt x="0" y="9200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707F116-8EC0-4822-9067-186AC8C96E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38684" y="1316432"/>
            <a:ext cx="4225136" cy="422513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BFBE7AA-40DE-4FE5-B385-5CA874501B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563919" y="753376"/>
            <a:ext cx="5353835" cy="5353835"/>
          </a:xfrm>
          <a:custGeom>
            <a:avLst/>
            <a:gdLst>
              <a:gd name="connsiteX0" fmla="*/ 690506 w 5353835"/>
              <a:gd name="connsiteY0" fmla="*/ 5273742 h 5353835"/>
              <a:gd name="connsiteX1" fmla="*/ 4927602 w 5353835"/>
              <a:gd name="connsiteY1" fmla="*/ 5273742 h 5353835"/>
              <a:gd name="connsiteX2" fmla="*/ 4847509 w 5353835"/>
              <a:gd name="connsiteY2" fmla="*/ 5353835 h 5353835"/>
              <a:gd name="connsiteX3" fmla="*/ 770599 w 5353835"/>
              <a:gd name="connsiteY3" fmla="*/ 5353835 h 5353835"/>
              <a:gd name="connsiteX4" fmla="*/ 422575 w 5353835"/>
              <a:gd name="connsiteY4" fmla="*/ 80093 h 5353835"/>
              <a:gd name="connsiteX5" fmla="*/ 502668 w 5353835"/>
              <a:gd name="connsiteY5" fmla="*/ 0 h 5353835"/>
              <a:gd name="connsiteX6" fmla="*/ 5353835 w 5353835"/>
              <a:gd name="connsiteY6" fmla="*/ 0 h 5353835"/>
              <a:gd name="connsiteX7" fmla="*/ 5353835 w 5353835"/>
              <a:gd name="connsiteY7" fmla="*/ 4847509 h 5353835"/>
              <a:gd name="connsiteX8" fmla="*/ 5273742 w 5353835"/>
              <a:gd name="connsiteY8" fmla="*/ 4927602 h 5353835"/>
              <a:gd name="connsiteX9" fmla="*/ 5273742 w 5353835"/>
              <a:gd name="connsiteY9" fmla="*/ 80093 h 5353835"/>
              <a:gd name="connsiteX10" fmla="*/ 0 w 5353835"/>
              <a:gd name="connsiteY10" fmla="*/ 502667 h 5353835"/>
              <a:gd name="connsiteX11" fmla="*/ 80093 w 5353835"/>
              <a:gd name="connsiteY11" fmla="*/ 422574 h 5353835"/>
              <a:gd name="connsiteX12" fmla="*/ 80093 w 5353835"/>
              <a:gd name="connsiteY12" fmla="*/ 4663329 h 5353835"/>
              <a:gd name="connsiteX13" fmla="*/ 0 w 5353835"/>
              <a:gd name="connsiteY13" fmla="*/ 4583236 h 53538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353835" h="5353835">
                <a:moveTo>
                  <a:pt x="690506" y="5273742"/>
                </a:moveTo>
                <a:lnTo>
                  <a:pt x="4927602" y="5273742"/>
                </a:lnTo>
                <a:lnTo>
                  <a:pt x="4847509" y="5353835"/>
                </a:lnTo>
                <a:lnTo>
                  <a:pt x="770599" y="5353835"/>
                </a:lnTo>
                <a:close/>
                <a:moveTo>
                  <a:pt x="422575" y="80093"/>
                </a:moveTo>
                <a:lnTo>
                  <a:pt x="502668" y="0"/>
                </a:lnTo>
                <a:lnTo>
                  <a:pt x="5353835" y="0"/>
                </a:lnTo>
                <a:lnTo>
                  <a:pt x="5353835" y="4847509"/>
                </a:lnTo>
                <a:lnTo>
                  <a:pt x="5273742" y="4927602"/>
                </a:lnTo>
                <a:lnTo>
                  <a:pt x="5273742" y="80093"/>
                </a:lnTo>
                <a:close/>
                <a:moveTo>
                  <a:pt x="0" y="502667"/>
                </a:moveTo>
                <a:lnTo>
                  <a:pt x="80093" y="422574"/>
                </a:lnTo>
                <a:lnTo>
                  <a:pt x="80093" y="4663329"/>
                </a:lnTo>
                <a:lnTo>
                  <a:pt x="0" y="4583236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89BFC7D-A463-47A6-A2AC-E86860637425}"/>
              </a:ext>
            </a:extLst>
          </p:cNvPr>
          <p:cNvSpPr txBox="1"/>
          <p:nvPr/>
        </p:nvSpPr>
        <p:spPr>
          <a:xfrm>
            <a:off x="1116701" y="2452526"/>
            <a:ext cx="4248318" cy="1952947"/>
          </a:xfrm>
          <a:prstGeom prst="rect">
            <a:avLst/>
          </a:prstGeom>
          <a:noFill/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kern="1200">
                <a:solidFill>
                  <a:srgbClr val="080808"/>
                </a:solidFill>
                <a:latin typeface="+mj-lt"/>
                <a:ea typeface="+mj-ea"/>
                <a:cs typeface="+mj-cs"/>
              </a:rPr>
              <a:t>Thank you!</a:t>
            </a:r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41ACE746-85D5-45EE-8944-61B542B392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7026569" y="0"/>
            <a:ext cx="3216074" cy="1608038"/>
          </a:xfrm>
          <a:prstGeom prst="triangle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00BB3E03-CC38-4FA6-9A99-701C62D05A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86059" y="4738109"/>
            <a:ext cx="4239780" cy="2119891"/>
          </a:xfrm>
          <a:prstGeom prst="triangle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6810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 descr="A group of people posing for the camera&#10;&#10;Description generated with very high confidence">
            <a:extLst>
              <a:ext uri="{FF2B5EF4-FFF2-40B4-BE49-F238E27FC236}">
                <a16:creationId xmlns:a16="http://schemas.microsoft.com/office/drawing/2014/main" id="{FAF874AB-E759-46EE-BAAB-86C3DE510E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29" y="-1625"/>
            <a:ext cx="5000263" cy="2800464"/>
          </a:xfrm>
          <a:prstGeom prst="rect">
            <a:avLst/>
          </a:prstGeom>
        </p:spPr>
      </p:pic>
      <p:pic>
        <p:nvPicPr>
          <p:cNvPr id="4" name="Picture 4" descr="A close up of a screen of a cell phone&#10;&#10;Description generated with high confidence">
            <a:extLst>
              <a:ext uri="{FF2B5EF4-FFF2-40B4-BE49-F238E27FC236}">
                <a16:creationId xmlns:a16="http://schemas.microsoft.com/office/drawing/2014/main" id="{E346FF45-99DE-41B3-AACC-703296500F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929" y="2791915"/>
            <a:ext cx="7266971" cy="4061737"/>
          </a:xfrm>
          <a:prstGeom prst="rect">
            <a:avLst/>
          </a:prstGeom>
        </p:spPr>
      </p:pic>
      <p:pic>
        <p:nvPicPr>
          <p:cNvPr id="2" name="Picture 2" descr="A picture containing person, man, holding, standing&#10;&#10;Description generated with very high confidence">
            <a:extLst>
              <a:ext uri="{FF2B5EF4-FFF2-40B4-BE49-F238E27FC236}">
                <a16:creationId xmlns:a16="http://schemas.microsoft.com/office/drawing/2014/main" id="{55470EF3-F830-4C75-B01C-F6F8223DA2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4477" y="-4806"/>
            <a:ext cx="7199453" cy="4041460"/>
          </a:xfrm>
          <a:prstGeom prst="rect">
            <a:avLst/>
          </a:prstGeom>
        </p:spPr>
      </p:pic>
      <p:pic>
        <p:nvPicPr>
          <p:cNvPr id="7" name="Picture 7" descr="A person holding a baby&#10;&#10;Description generated with high confidence">
            <a:extLst>
              <a:ext uri="{FF2B5EF4-FFF2-40B4-BE49-F238E27FC236}">
                <a16:creationId xmlns:a16="http://schemas.microsoft.com/office/drawing/2014/main" id="{10AB4C47-FAE3-46B4-83CF-6C575AA03D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3235" y="3918303"/>
            <a:ext cx="5260693" cy="2937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3578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screenshot of a computer screen&#10;&#10;Description generated with very high confidence">
            <a:extLst>
              <a:ext uri="{FF2B5EF4-FFF2-40B4-BE49-F238E27FC236}">
                <a16:creationId xmlns:a16="http://schemas.microsoft.com/office/drawing/2014/main" id="{5F3AF8CD-535E-4956-8AAE-AE03A89C9C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8225" r="20000" b="86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8" name="Freeform: Shape 10">
            <a:extLst>
              <a:ext uri="{FF2B5EF4-FFF2-40B4-BE49-F238E27FC236}">
                <a16:creationId xmlns:a16="http://schemas.microsoft.com/office/drawing/2014/main" id="{E862BE82-D00D-42C1-BF16-93AA37870C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12">
            <a:extLst>
              <a:ext uri="{FF2B5EF4-FFF2-40B4-BE49-F238E27FC236}">
                <a16:creationId xmlns:a16="http://schemas.microsoft.com/office/drawing/2014/main" id="{F6D92C2D-1D3D-4974-918C-06579FB354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333" y="-2"/>
            <a:ext cx="5441859" cy="5654940"/>
          </a:xfrm>
          <a:custGeom>
            <a:avLst/>
            <a:gdLst>
              <a:gd name="connsiteX0" fmla="*/ 0 w 5441859"/>
              <a:gd name="connsiteY0" fmla="*/ 0 h 5654940"/>
              <a:gd name="connsiteX1" fmla="*/ 4400492 w 5441859"/>
              <a:gd name="connsiteY1" fmla="*/ 0 h 5654940"/>
              <a:gd name="connsiteX2" fmla="*/ 4484767 w 5441859"/>
              <a:gd name="connsiteY2" fmla="*/ 76595 h 5654940"/>
              <a:gd name="connsiteX3" fmla="*/ 5441859 w 5441859"/>
              <a:gd name="connsiteY3" fmla="*/ 2387221 h 5654940"/>
              <a:gd name="connsiteX4" fmla="*/ 2174140 w 5441859"/>
              <a:gd name="connsiteY4" fmla="*/ 5654940 h 5654940"/>
              <a:gd name="connsiteX5" fmla="*/ 156693 w 5441859"/>
              <a:gd name="connsiteY5" fmla="*/ 4957981 h 5654940"/>
              <a:gd name="connsiteX6" fmla="*/ 0 w 5441859"/>
              <a:gd name="connsiteY6" fmla="*/ 4820612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41859" h="5654940">
                <a:moveTo>
                  <a:pt x="0" y="0"/>
                </a:moveTo>
                <a:lnTo>
                  <a:pt x="4400492" y="0"/>
                </a:lnTo>
                <a:lnTo>
                  <a:pt x="4484767" y="76595"/>
                </a:lnTo>
                <a:cubicBezTo>
                  <a:pt x="5076108" y="667936"/>
                  <a:pt x="5441859" y="1484866"/>
                  <a:pt x="5441859" y="2387221"/>
                </a:cubicBezTo>
                <a:cubicBezTo>
                  <a:pt x="5441859" y="4191932"/>
                  <a:pt x="3978851" y="5654940"/>
                  <a:pt x="2174140" y="5654940"/>
                </a:cubicBezTo>
                <a:cubicBezTo>
                  <a:pt x="1412778" y="5654940"/>
                  <a:pt x="712231" y="5394557"/>
                  <a:pt x="156693" y="4957981"/>
                </a:cubicBezTo>
                <a:lnTo>
                  <a:pt x="0" y="4820612"/>
                </a:lnTo>
                <a:close/>
              </a:path>
            </a:pathLst>
          </a:cu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17834D-E4D0-4AF1-9D17-F225AE37A368}"/>
              </a:ext>
            </a:extLst>
          </p:cNvPr>
          <p:cNvSpPr txBox="1"/>
          <p:nvPr/>
        </p:nvSpPr>
        <p:spPr>
          <a:xfrm>
            <a:off x="194998" y="891567"/>
            <a:ext cx="5419373" cy="114645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/>
              <a:t>What does the data means?</a:t>
            </a:r>
            <a:endParaRPr lang="en-US" sz="2800">
              <a:cs typeface="Calibri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8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/>
              <a:t>How about the future?</a:t>
            </a:r>
            <a:endParaRPr lang="en-US" sz="2800">
              <a:cs typeface="Calibri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800" dirty="0">
              <a:cs typeface="Calibri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/>
              <a:t>How to deal with the situation?</a:t>
            </a:r>
            <a:endParaRPr lang="en-US" sz="28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294181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F9CFCE6-877F-4858-B8BD-2C52CA8AFB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E4E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213F8A0-12AE-4514-8372-0DD766EC2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6866" y="480060"/>
            <a:ext cx="5458122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2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794592B0-137A-43EA-BA13-4B1D4FCACC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1035" y="844726"/>
            <a:ext cx="5129784" cy="5168548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9EFF17D4-9A8C-4CE5-B096-D8CCD44004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5458121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A picture containing sitting&#10;&#10;Description generated with very high confidence">
            <a:extLst>
              <a:ext uri="{FF2B5EF4-FFF2-40B4-BE49-F238E27FC236}">
                <a16:creationId xmlns:a16="http://schemas.microsoft.com/office/drawing/2014/main" id="{8DEB5FA6-334D-40D9-A6CA-494447E351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180" y="870520"/>
            <a:ext cx="5129784" cy="511695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0F0C49A-36BE-47F2-A56E-39D0E48EB6C4}"/>
              </a:ext>
            </a:extLst>
          </p:cNvPr>
          <p:cNvSpPr txBox="1"/>
          <p:nvPr/>
        </p:nvSpPr>
        <p:spPr>
          <a:xfrm>
            <a:off x="2540620" y="830766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/>
              <a:t>China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B76874-6F55-4369-857B-04055CB25E71}"/>
              </a:ext>
            </a:extLst>
          </p:cNvPr>
          <p:cNvSpPr txBox="1"/>
          <p:nvPr/>
        </p:nvSpPr>
        <p:spPr>
          <a:xfrm>
            <a:off x="8952571" y="840058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/>
              <a:t>US</a:t>
            </a:r>
          </a:p>
        </p:txBody>
      </p:sp>
    </p:spTree>
    <p:extLst>
      <p:ext uri="{BB962C8B-B14F-4D97-AF65-F5344CB8AC3E}">
        <p14:creationId xmlns:p14="http://schemas.microsoft.com/office/powerpoint/2010/main" val="38775907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5F9CFCE6-877F-4858-B8BD-2C52CA8AFB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133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213F8A0-12AE-4514-8372-0DD766EC2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6866" y="480060"/>
            <a:ext cx="5458122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47728AB3-6C0F-445E-8A2C-A9429D40AE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1035" y="1505331"/>
            <a:ext cx="5129784" cy="3847337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9EFF17D4-9A8C-4CE5-B096-D8CCD44004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5458121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2" descr="A screenshot of a map&#10;&#10;Description generated with very high confidence">
            <a:extLst>
              <a:ext uri="{FF2B5EF4-FFF2-40B4-BE49-F238E27FC236}">
                <a16:creationId xmlns:a16="http://schemas.microsoft.com/office/drawing/2014/main" id="{3F2681AA-8F73-42F9-86A3-3A85D142FD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180" y="1505331"/>
            <a:ext cx="5129784" cy="384733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7A4E6AB-A8E0-49A5-835E-29728A0A5C6F}"/>
              </a:ext>
            </a:extLst>
          </p:cNvPr>
          <p:cNvSpPr txBox="1"/>
          <p:nvPr/>
        </p:nvSpPr>
        <p:spPr>
          <a:xfrm>
            <a:off x="2689302" y="960863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China</a:t>
            </a:r>
          </a:p>
        </p:txBody>
      </p:sp>
      <p:sp>
        <p:nvSpPr>
          <p:cNvPr id="11" name="TextBox 1">
            <a:extLst>
              <a:ext uri="{FF2B5EF4-FFF2-40B4-BE49-F238E27FC236}">
                <a16:creationId xmlns:a16="http://schemas.microsoft.com/office/drawing/2014/main" id="{EFB464A7-4CF2-4F0B-8D13-BE084D193C46}"/>
              </a:ext>
            </a:extLst>
          </p:cNvPr>
          <p:cNvSpPr txBox="1"/>
          <p:nvPr/>
        </p:nvSpPr>
        <p:spPr>
          <a:xfrm>
            <a:off x="8757424" y="960864"/>
            <a:ext cx="587298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US</a:t>
            </a:r>
          </a:p>
        </p:txBody>
      </p:sp>
    </p:spTree>
    <p:extLst>
      <p:ext uri="{BB962C8B-B14F-4D97-AF65-F5344CB8AC3E}">
        <p14:creationId xmlns:p14="http://schemas.microsoft.com/office/powerpoint/2010/main" val="15174993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D7586E-76DF-4713-A126-3DFC6F5828CE}"/>
              </a:ext>
            </a:extLst>
          </p:cNvPr>
          <p:cNvSpPr txBox="1"/>
          <p:nvPr/>
        </p:nvSpPr>
        <p:spPr>
          <a:xfrm>
            <a:off x="460201" y="2008408"/>
            <a:ext cx="4272564" cy="2610042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kern="1200" dirty="0">
                <a:latin typeface="+mj-lt"/>
                <a:ea typeface="+mj-ea"/>
                <a:cs typeface="+mj-cs"/>
              </a:rPr>
              <a:t>Even </a:t>
            </a:r>
            <a:r>
              <a:rPr lang="en-US" sz="5400" dirty="0">
                <a:latin typeface="+mj-lt"/>
                <a:ea typeface="+mj-ea"/>
                <a:cs typeface="+mj-cs"/>
              </a:rPr>
              <a:t>worse</a:t>
            </a:r>
            <a:r>
              <a:rPr lang="en-US" sz="5400" kern="1200" dirty="0">
                <a:latin typeface="+mj-lt"/>
                <a:ea typeface="+mj-ea"/>
                <a:cs typeface="+mj-cs"/>
              </a:rPr>
              <a:t> than prediction!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A655A132-543A-420C-B045-863DB1829B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532876" cy="1290953"/>
          </a:xfrm>
          <a:custGeom>
            <a:avLst/>
            <a:gdLst>
              <a:gd name="connsiteX0" fmla="*/ 0 w 5532876"/>
              <a:gd name="connsiteY0" fmla="*/ 0 h 1290953"/>
              <a:gd name="connsiteX1" fmla="*/ 5532876 w 5532876"/>
              <a:gd name="connsiteY1" fmla="*/ 0 h 1290953"/>
              <a:gd name="connsiteX2" fmla="*/ 4936972 w 5532876"/>
              <a:gd name="connsiteY2" fmla="*/ 1290953 h 1290953"/>
              <a:gd name="connsiteX3" fmla="*/ 0 w 5532876"/>
              <a:gd name="connsiteY3" fmla="*/ 1290953 h 1290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32876" h="1290953">
                <a:moveTo>
                  <a:pt x="0" y="0"/>
                </a:moveTo>
                <a:lnTo>
                  <a:pt x="5532876" y="0"/>
                </a:lnTo>
                <a:lnTo>
                  <a:pt x="4936972" y="1290953"/>
                </a:lnTo>
                <a:lnTo>
                  <a:pt x="0" y="1290953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C8908FA0-651E-4684-866E-0B2BAA88B3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7841" y="1"/>
            <a:ext cx="7094159" cy="1290953"/>
          </a:xfrm>
          <a:custGeom>
            <a:avLst/>
            <a:gdLst>
              <a:gd name="connsiteX0" fmla="*/ 595904 w 7094159"/>
              <a:gd name="connsiteY0" fmla="*/ 0 h 1290953"/>
              <a:gd name="connsiteX1" fmla="*/ 7094159 w 7094159"/>
              <a:gd name="connsiteY1" fmla="*/ 0 h 1290953"/>
              <a:gd name="connsiteX2" fmla="*/ 7094159 w 7094159"/>
              <a:gd name="connsiteY2" fmla="*/ 1290553 h 1290953"/>
              <a:gd name="connsiteX3" fmla="*/ 5920618 w 7094159"/>
              <a:gd name="connsiteY3" fmla="*/ 1290553 h 1290953"/>
              <a:gd name="connsiteX4" fmla="*/ 5920618 w 7094159"/>
              <a:gd name="connsiteY4" fmla="*/ 1290953 h 1290953"/>
              <a:gd name="connsiteX5" fmla="*/ 2729248 w 7094159"/>
              <a:gd name="connsiteY5" fmla="*/ 1290953 h 1290953"/>
              <a:gd name="connsiteX6" fmla="*/ 2574303 w 7094159"/>
              <a:gd name="connsiteY6" fmla="*/ 1290953 h 1290953"/>
              <a:gd name="connsiteX7" fmla="*/ 0 w 7094159"/>
              <a:gd name="connsiteY7" fmla="*/ 1290953 h 1290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094159" h="1290953">
                <a:moveTo>
                  <a:pt x="595904" y="0"/>
                </a:moveTo>
                <a:lnTo>
                  <a:pt x="7094159" y="0"/>
                </a:lnTo>
                <a:lnTo>
                  <a:pt x="7094159" y="1290553"/>
                </a:lnTo>
                <a:lnTo>
                  <a:pt x="5920618" y="1290553"/>
                </a:lnTo>
                <a:lnTo>
                  <a:pt x="5920618" y="1290953"/>
                </a:lnTo>
                <a:lnTo>
                  <a:pt x="2729248" y="1290953"/>
                </a:lnTo>
                <a:lnTo>
                  <a:pt x="2574303" y="1290953"/>
                </a:lnTo>
                <a:lnTo>
                  <a:pt x="0" y="1290953"/>
                </a:lnTo>
                <a:close/>
              </a:path>
            </a:pathLst>
          </a:custGeom>
          <a:solidFill>
            <a:srgbClr val="7F7F7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6D774DE7-7E08-4AD4-A4B9-E7758DECB2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22116" y="5450103"/>
            <a:ext cx="5569884" cy="1407897"/>
          </a:xfrm>
          <a:custGeom>
            <a:avLst/>
            <a:gdLst>
              <a:gd name="connsiteX0" fmla="*/ 652041 w 5569884"/>
              <a:gd name="connsiteY0" fmla="*/ 0 h 1407897"/>
              <a:gd name="connsiteX1" fmla="*/ 5569884 w 5569884"/>
              <a:gd name="connsiteY1" fmla="*/ 0 h 1407897"/>
              <a:gd name="connsiteX2" fmla="*/ 5569884 w 5569884"/>
              <a:gd name="connsiteY2" fmla="*/ 1407897 h 1407897"/>
              <a:gd name="connsiteX3" fmla="*/ 0 w 5569884"/>
              <a:gd name="connsiteY3" fmla="*/ 1407897 h 1407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69884" h="1407897">
                <a:moveTo>
                  <a:pt x="652041" y="0"/>
                </a:moveTo>
                <a:lnTo>
                  <a:pt x="5569884" y="0"/>
                </a:lnTo>
                <a:lnTo>
                  <a:pt x="5569884" y="1407897"/>
                </a:lnTo>
                <a:lnTo>
                  <a:pt x="0" y="1407897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2366A95B-DCA5-4A24-84FD-B90CDBC590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450103"/>
            <a:ext cx="7114535" cy="1407897"/>
          </a:xfrm>
          <a:custGeom>
            <a:avLst/>
            <a:gdLst>
              <a:gd name="connsiteX0" fmla="*/ 0 w 7114535"/>
              <a:gd name="connsiteY0" fmla="*/ 0 h 1407897"/>
              <a:gd name="connsiteX1" fmla="*/ 1189345 w 7114535"/>
              <a:gd name="connsiteY1" fmla="*/ 0 h 1407897"/>
              <a:gd name="connsiteX2" fmla="*/ 7114535 w 7114535"/>
              <a:gd name="connsiteY2" fmla="*/ 0 h 1407897"/>
              <a:gd name="connsiteX3" fmla="*/ 6462495 w 7114535"/>
              <a:gd name="connsiteY3" fmla="*/ 1407897 h 1407897"/>
              <a:gd name="connsiteX4" fmla="*/ 0 w 7114535"/>
              <a:gd name="connsiteY4" fmla="*/ 1407897 h 1407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14535" h="1407897">
                <a:moveTo>
                  <a:pt x="0" y="0"/>
                </a:moveTo>
                <a:lnTo>
                  <a:pt x="1189345" y="0"/>
                </a:lnTo>
                <a:lnTo>
                  <a:pt x="7114535" y="0"/>
                </a:lnTo>
                <a:lnTo>
                  <a:pt x="6462495" y="1407897"/>
                </a:lnTo>
                <a:lnTo>
                  <a:pt x="0" y="1407897"/>
                </a:lnTo>
                <a:close/>
              </a:path>
            </a:pathLst>
          </a:custGeom>
          <a:solidFill>
            <a:srgbClr val="7F7F7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BEE174-0C29-45B1-BF92-36BF3C487DB8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28A744DF-D94F-4F41-A2D9-41585552B5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5327321"/>
              </p:ext>
            </p:extLst>
          </p:nvPr>
        </p:nvGraphicFramePr>
        <p:xfrm>
          <a:off x="4785075" y="1779166"/>
          <a:ext cx="7198030" cy="16634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117">
                  <a:extLst>
                    <a:ext uri="{9D8B030D-6E8A-4147-A177-3AD203B41FA5}">
                      <a16:colId xmlns:a16="http://schemas.microsoft.com/office/drawing/2014/main" val="288048721"/>
                    </a:ext>
                  </a:extLst>
                </a:gridCol>
                <a:gridCol w="1023454">
                  <a:extLst>
                    <a:ext uri="{9D8B030D-6E8A-4147-A177-3AD203B41FA5}">
                      <a16:colId xmlns:a16="http://schemas.microsoft.com/office/drawing/2014/main" val="3604206628"/>
                    </a:ext>
                  </a:extLst>
                </a:gridCol>
                <a:gridCol w="893243">
                  <a:extLst>
                    <a:ext uri="{9D8B030D-6E8A-4147-A177-3AD203B41FA5}">
                      <a16:colId xmlns:a16="http://schemas.microsoft.com/office/drawing/2014/main" val="4209808786"/>
                    </a:ext>
                  </a:extLst>
                </a:gridCol>
                <a:gridCol w="893243">
                  <a:extLst>
                    <a:ext uri="{9D8B030D-6E8A-4147-A177-3AD203B41FA5}">
                      <a16:colId xmlns:a16="http://schemas.microsoft.com/office/drawing/2014/main" val="892588100"/>
                    </a:ext>
                  </a:extLst>
                </a:gridCol>
                <a:gridCol w="893243">
                  <a:extLst>
                    <a:ext uri="{9D8B030D-6E8A-4147-A177-3AD203B41FA5}">
                      <a16:colId xmlns:a16="http://schemas.microsoft.com/office/drawing/2014/main" val="900797167"/>
                    </a:ext>
                  </a:extLst>
                </a:gridCol>
                <a:gridCol w="926796">
                  <a:extLst>
                    <a:ext uri="{9D8B030D-6E8A-4147-A177-3AD203B41FA5}">
                      <a16:colId xmlns:a16="http://schemas.microsoft.com/office/drawing/2014/main" val="1255819813"/>
                    </a:ext>
                  </a:extLst>
                </a:gridCol>
                <a:gridCol w="859691">
                  <a:extLst>
                    <a:ext uri="{9D8B030D-6E8A-4147-A177-3AD203B41FA5}">
                      <a16:colId xmlns:a16="http://schemas.microsoft.com/office/drawing/2014/main" val="1373976002"/>
                    </a:ext>
                  </a:extLst>
                </a:gridCol>
                <a:gridCol w="893243">
                  <a:extLst>
                    <a:ext uri="{9D8B030D-6E8A-4147-A177-3AD203B41FA5}">
                      <a16:colId xmlns:a16="http://schemas.microsoft.com/office/drawing/2014/main" val="2687993591"/>
                    </a:ext>
                  </a:extLst>
                </a:gridCol>
              </a:tblGrid>
              <a:tr h="554476">
                <a:tc>
                  <a:txBody>
                    <a:bodyPr/>
                    <a:lstStyle/>
                    <a:p>
                      <a:endParaRPr lang="en-US" sz="130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300" dirty="0">
                          <a:effectLst/>
                        </a:rPr>
                        <a:t>April 08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300" dirty="0">
                          <a:effectLst/>
                        </a:rPr>
                        <a:t>09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300" dirty="0">
                          <a:effectLst/>
                        </a:rPr>
                        <a:t>10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300" dirty="0">
                          <a:effectLst/>
                        </a:rPr>
                        <a:t>11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300" dirty="0">
                          <a:effectLst/>
                        </a:rPr>
                        <a:t>12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300" dirty="0">
                          <a:effectLst/>
                        </a:rPr>
                        <a:t>13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300" dirty="0">
                          <a:effectLst/>
                        </a:rPr>
                        <a:t>14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998433028"/>
                  </a:ext>
                </a:extLst>
              </a:tr>
              <a:tr h="554476">
                <a:tc>
                  <a:txBody>
                    <a:bodyPr/>
                    <a:lstStyle/>
                    <a:p>
                      <a:r>
                        <a:rPr lang="en-US" sz="1300" dirty="0">
                          <a:effectLst/>
                        </a:rPr>
                        <a:t>real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300"/>
                        <a:t>429065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300" dirty="0"/>
                        <a:t>461437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300" dirty="0"/>
                        <a:t>496535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300" dirty="0"/>
                        <a:t>526396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300" dirty="0"/>
                        <a:t>555313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300" dirty="0"/>
                        <a:t>580619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300" dirty="0"/>
                        <a:t>607670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778678210"/>
                  </a:ext>
                </a:extLst>
              </a:tr>
              <a:tr h="554476">
                <a:tc>
                  <a:txBody>
                    <a:bodyPr/>
                    <a:lstStyle/>
                    <a:p>
                      <a:r>
                        <a:rPr lang="en-US" sz="1300" dirty="0">
                          <a:effectLst/>
                        </a:rPr>
                        <a:t>predict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300"/>
                        <a:t>429065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300" dirty="0"/>
                        <a:t>449689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300" dirty="0"/>
                        <a:t>470298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300" dirty="0"/>
                        <a:t>490867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300" dirty="0"/>
                        <a:t>511394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300" dirty="0"/>
                        <a:t>531881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300" dirty="0"/>
                        <a:t>552326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944212048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66FF08E6-99F4-422E-8CCE-1D6788B3CF7A}"/>
              </a:ext>
            </a:extLst>
          </p:cNvPr>
          <p:cNvSpPr txBox="1"/>
          <p:nvPr/>
        </p:nvSpPr>
        <p:spPr>
          <a:xfrm>
            <a:off x="4724400" y="3621741"/>
            <a:ext cx="60960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i="1">
                <a:latin typeface="MathJax_Math"/>
              </a:rPr>
              <a:t>Correl = 0.998527420099333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A4A185-4779-4533-87A5-51D793772E6A}"/>
              </a:ext>
            </a:extLst>
          </p:cNvPr>
          <p:cNvSpPr txBox="1"/>
          <p:nvPr/>
        </p:nvSpPr>
        <p:spPr>
          <a:xfrm>
            <a:off x="4733364" y="4078941"/>
            <a:ext cx="60960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i="1">
                <a:latin typeface="MathJax_Math"/>
              </a:rPr>
              <a:t>R Square = 0.99705700869023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63C2F78-8537-4A6F-83EF-5A5F09040E5F}"/>
              </a:ext>
            </a:extLst>
          </p:cNvPr>
          <p:cNvSpPr txBox="1"/>
          <p:nvPr/>
        </p:nvSpPr>
        <p:spPr>
          <a:xfrm>
            <a:off x="2528048" y="6490448"/>
            <a:ext cx="985221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Calculation Methord Reference:  https://www.youtube.com/watch?v=qGLikYK-</a:t>
            </a:r>
            <a:r>
              <a:rPr lang="en-US" dirty="0"/>
              <a:t>SIU&amp;feature=youtu.be</a:t>
            </a:r>
          </a:p>
        </p:txBody>
      </p:sp>
    </p:spTree>
    <p:extLst>
      <p:ext uri="{BB962C8B-B14F-4D97-AF65-F5344CB8AC3E}">
        <p14:creationId xmlns:p14="http://schemas.microsoft.com/office/powerpoint/2010/main" val="38884359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2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0BE77F48-B113-49D3-B519-E8E5B7C24C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3570" y="643467"/>
            <a:ext cx="8044860" cy="5571065"/>
          </a:xfrm>
          <a:prstGeom prst="rect">
            <a:avLst/>
          </a:prstGeom>
          <a:ln>
            <a:noFill/>
          </a:ln>
        </p:spPr>
      </p:pic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7340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092E4951-0D9C-4CBD-8251-C52B492E47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522" y="70104"/>
            <a:ext cx="11850029" cy="657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5021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E39DFCF-9247-4DE5-BB93-074BFAF07A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42B652E-D499-4CDA-8F7A-60469EDBCB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1632" y="996662"/>
            <a:ext cx="4864676" cy="4864676"/>
          </a:xfrm>
          <a:custGeom>
            <a:avLst/>
            <a:gdLst>
              <a:gd name="connsiteX0" fmla="*/ 0 w 4864676"/>
              <a:gd name="connsiteY0" fmla="*/ 0 h 4864676"/>
              <a:gd name="connsiteX1" fmla="*/ 4864676 w 4864676"/>
              <a:gd name="connsiteY1" fmla="*/ 0 h 4864676"/>
              <a:gd name="connsiteX2" fmla="*/ 4864676 w 4864676"/>
              <a:gd name="connsiteY2" fmla="*/ 4864676 h 4864676"/>
              <a:gd name="connsiteX3" fmla="*/ 1281101 w 4864676"/>
              <a:gd name="connsiteY3" fmla="*/ 4864676 h 4864676"/>
              <a:gd name="connsiteX4" fmla="*/ 0 w 4864676"/>
              <a:gd name="connsiteY4" fmla="*/ 3583575 h 4864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64676" h="4864676">
                <a:moveTo>
                  <a:pt x="0" y="0"/>
                </a:moveTo>
                <a:lnTo>
                  <a:pt x="4864676" y="0"/>
                </a:lnTo>
                <a:lnTo>
                  <a:pt x="4864676" y="4864676"/>
                </a:lnTo>
                <a:lnTo>
                  <a:pt x="1281101" y="4864676"/>
                </a:lnTo>
                <a:lnTo>
                  <a:pt x="0" y="3583575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484A22B8-F5B6-47C2-B88E-DADAF37913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7225693" y="996662"/>
            <a:ext cx="4864676" cy="4864676"/>
          </a:xfrm>
          <a:custGeom>
            <a:avLst/>
            <a:gdLst>
              <a:gd name="connsiteX0" fmla="*/ 0 w 4864676"/>
              <a:gd name="connsiteY0" fmla="*/ 0 h 4864676"/>
              <a:gd name="connsiteX1" fmla="*/ 3583574 w 4864676"/>
              <a:gd name="connsiteY1" fmla="*/ 0 h 4864676"/>
              <a:gd name="connsiteX2" fmla="*/ 4864676 w 4864676"/>
              <a:gd name="connsiteY2" fmla="*/ 1281103 h 4864676"/>
              <a:gd name="connsiteX3" fmla="*/ 4864676 w 4864676"/>
              <a:gd name="connsiteY3" fmla="*/ 4864676 h 4864676"/>
              <a:gd name="connsiteX4" fmla="*/ 0 w 4864676"/>
              <a:gd name="connsiteY4" fmla="*/ 4864676 h 4864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64676" h="4864676">
                <a:moveTo>
                  <a:pt x="0" y="0"/>
                </a:moveTo>
                <a:lnTo>
                  <a:pt x="3583574" y="0"/>
                </a:lnTo>
                <a:lnTo>
                  <a:pt x="4864676" y="1281103"/>
                </a:lnTo>
                <a:lnTo>
                  <a:pt x="4864676" y="4864676"/>
                </a:lnTo>
                <a:lnTo>
                  <a:pt x="0" y="4864676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A987C18C-164D-4263-B486-4647A98E88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2789020" y="1"/>
            <a:ext cx="6613961" cy="3286380"/>
          </a:xfrm>
          <a:prstGeom prst="triangle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E7E98B39-04C6-408B-92FD-7686287406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09286" y="3571620"/>
            <a:ext cx="6613961" cy="3286380"/>
          </a:xfrm>
          <a:prstGeom prst="triangle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81C8C27-2457-421F-BDC4-7B4EA3C782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401311" y="734311"/>
            <a:ext cx="5389379" cy="5389379"/>
          </a:xfrm>
          <a:custGeom>
            <a:avLst/>
            <a:gdLst>
              <a:gd name="connsiteX0" fmla="*/ 0 w 5389379"/>
              <a:gd name="connsiteY0" fmla="*/ 540040 h 5389379"/>
              <a:gd name="connsiteX1" fmla="*/ 540040 w 5389379"/>
              <a:gd name="connsiteY1" fmla="*/ 0 h 5389379"/>
              <a:gd name="connsiteX2" fmla="*/ 5389379 w 5389379"/>
              <a:gd name="connsiteY2" fmla="*/ 0 h 5389379"/>
              <a:gd name="connsiteX3" fmla="*/ 5389379 w 5389379"/>
              <a:gd name="connsiteY3" fmla="*/ 4838655 h 5389379"/>
              <a:gd name="connsiteX4" fmla="*/ 4838655 w 5389379"/>
              <a:gd name="connsiteY4" fmla="*/ 5389379 h 5389379"/>
              <a:gd name="connsiteX5" fmla="*/ 0 w 5389379"/>
              <a:gd name="connsiteY5" fmla="*/ 5389379 h 538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89379" h="5389379">
                <a:moveTo>
                  <a:pt x="0" y="540040"/>
                </a:moveTo>
                <a:lnTo>
                  <a:pt x="540040" y="0"/>
                </a:lnTo>
                <a:lnTo>
                  <a:pt x="5389379" y="0"/>
                </a:lnTo>
                <a:lnTo>
                  <a:pt x="5389379" y="4838655"/>
                </a:lnTo>
                <a:lnTo>
                  <a:pt x="4838655" y="5389379"/>
                </a:lnTo>
                <a:lnTo>
                  <a:pt x="0" y="53893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EA13C66-82C1-44AF-972B-8F5CCA41B6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271208" y="5287803"/>
            <a:ext cx="955808" cy="95580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9DB36437-FE59-457E-91A7-396BBD3C9C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00283" y="33283"/>
            <a:ext cx="6791435" cy="6791435"/>
          </a:xfrm>
          <a:custGeom>
            <a:avLst/>
            <a:gdLst>
              <a:gd name="connsiteX0" fmla="*/ 1860938 w 6791435"/>
              <a:gd name="connsiteY0" fmla="*/ 81158 h 6791435"/>
              <a:gd name="connsiteX1" fmla="*/ 1942096 w 6791435"/>
              <a:gd name="connsiteY1" fmla="*/ 0 h 6791435"/>
              <a:gd name="connsiteX2" fmla="*/ 6791435 w 6791435"/>
              <a:gd name="connsiteY2" fmla="*/ 0 h 6791435"/>
              <a:gd name="connsiteX3" fmla="*/ 6791435 w 6791435"/>
              <a:gd name="connsiteY3" fmla="*/ 4838655 h 6791435"/>
              <a:gd name="connsiteX4" fmla="*/ 6710277 w 6791435"/>
              <a:gd name="connsiteY4" fmla="*/ 4919813 h 6791435"/>
              <a:gd name="connsiteX5" fmla="*/ 6710277 w 6791435"/>
              <a:gd name="connsiteY5" fmla="*/ 81158 h 6791435"/>
              <a:gd name="connsiteX6" fmla="*/ 0 w 6791435"/>
              <a:gd name="connsiteY6" fmla="*/ 1942096 h 6791435"/>
              <a:gd name="connsiteX7" fmla="*/ 81158 w 6791435"/>
              <a:gd name="connsiteY7" fmla="*/ 1860938 h 6791435"/>
              <a:gd name="connsiteX8" fmla="*/ 81158 w 6791435"/>
              <a:gd name="connsiteY8" fmla="*/ 6710277 h 6791435"/>
              <a:gd name="connsiteX9" fmla="*/ 4919813 w 6791435"/>
              <a:gd name="connsiteY9" fmla="*/ 6710277 h 6791435"/>
              <a:gd name="connsiteX10" fmla="*/ 4838655 w 6791435"/>
              <a:gd name="connsiteY10" fmla="*/ 6791435 h 6791435"/>
              <a:gd name="connsiteX11" fmla="*/ 0 w 6791435"/>
              <a:gd name="connsiteY11" fmla="*/ 6791435 h 679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791435" h="6791435">
                <a:moveTo>
                  <a:pt x="1860938" y="81158"/>
                </a:moveTo>
                <a:lnTo>
                  <a:pt x="1942096" y="0"/>
                </a:lnTo>
                <a:lnTo>
                  <a:pt x="6791435" y="0"/>
                </a:lnTo>
                <a:lnTo>
                  <a:pt x="6791435" y="4838655"/>
                </a:lnTo>
                <a:lnTo>
                  <a:pt x="6710277" y="4919813"/>
                </a:lnTo>
                <a:lnTo>
                  <a:pt x="6710277" y="81158"/>
                </a:lnTo>
                <a:close/>
                <a:moveTo>
                  <a:pt x="0" y="1942096"/>
                </a:moveTo>
                <a:lnTo>
                  <a:pt x="81158" y="1860938"/>
                </a:lnTo>
                <a:lnTo>
                  <a:pt x="81158" y="6710277"/>
                </a:lnTo>
                <a:lnTo>
                  <a:pt x="4919813" y="6710277"/>
                </a:lnTo>
                <a:lnTo>
                  <a:pt x="4838655" y="6791435"/>
                </a:lnTo>
                <a:lnTo>
                  <a:pt x="0" y="67914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719F486-F92F-4395-BB7C-9F0C10DBD754}"/>
              </a:ext>
            </a:extLst>
          </p:cNvPr>
          <p:cNvSpPr txBox="1"/>
          <p:nvPr/>
        </p:nvSpPr>
        <p:spPr>
          <a:xfrm>
            <a:off x="3204642" y="2353641"/>
            <a:ext cx="5782716" cy="2150719"/>
          </a:xfrm>
          <a:prstGeom prst="rect">
            <a:avLst/>
          </a:prstGeom>
          <a:noFill/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kern="1200">
                <a:solidFill>
                  <a:srgbClr val="080808"/>
                </a:solidFill>
                <a:latin typeface="+mj-lt"/>
                <a:ea typeface="+mj-ea"/>
                <a:cs typeface="+mj-cs"/>
              </a:rPr>
              <a:t>Demo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44D3693-2EFE-4667-89D5-47E2D59209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42846" y="410171"/>
            <a:ext cx="1321281" cy="1321281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21FD796-9CD0-404D-8DF5-5274C0BCC7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30319" y="1508609"/>
            <a:ext cx="700047" cy="700047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05457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184</Words>
  <Application>Microsoft Office PowerPoint</Application>
  <PresentationFormat>Widescreen</PresentationFormat>
  <Paragraphs>64</Paragraphs>
  <Slides>10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Office Theme</vt:lpstr>
      <vt:lpstr>COVID-19 Prediction by Big Data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COVID-19 Prediction by Big Data</dc:title>
  <dc:creator>Shuyan Wang</dc:creator>
  <cp:lastModifiedBy>Shuyan Wang</cp:lastModifiedBy>
  <cp:revision>202</cp:revision>
  <dcterms:created xsi:type="dcterms:W3CDTF">2020-03-22T03:06:12Z</dcterms:created>
  <dcterms:modified xsi:type="dcterms:W3CDTF">2020-04-15T11:58:39Z</dcterms:modified>
</cp:coreProperties>
</file>